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6" roundtripDataSignature="AMtx7miJ0/2QdODUvsDte805bsHGXgPC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EE4ACA8-B264-4951-AB7C-B23BBF3F3279}">
  <a:tblStyle styleId="{4EE4ACA8-B264-4951-AB7C-B23BBF3F327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7AE5FCF-6F83-484D-A8F1-DEAE2CA4184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43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76" Type="http://customschemas.google.com/relationships/presentationmetadata" Target="meta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77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‹№›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338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5615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6379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0406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8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8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8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4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4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8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3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4" name="Google Shape;24;p73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5" name="Google Shape;25;p7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7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7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7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7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8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8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032" y="5541264"/>
            <a:ext cx="5367528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земельних відносин та майнових ресурсів Коломийської міської ради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" y="243458"/>
            <a:ext cx="5989130" cy="4849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/>
        </p:nvSpPr>
        <p:spPr>
          <a:xfrm>
            <a:off x="395555" y="2188396"/>
            <a:ext cx="87484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01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633737"/>
              </p:ext>
            </p:extLst>
          </p:nvPr>
        </p:nvGraphicFramePr>
        <p:xfrm>
          <a:off x="146304" y="746447"/>
          <a:ext cx="8863584" cy="5895293"/>
        </p:xfrm>
        <a:graphic>
          <a:graphicData uri="http://schemas.openxmlformats.org/drawingml/2006/table">
            <a:tbl>
              <a:tblPr firstRow="1" bandRow="1">
                <a:tableStyleId>{4EE4ACA8-B264-4951-AB7C-B23BBF3F3279}</a:tableStyleId>
              </a:tblPr>
              <a:tblGrid>
                <a:gridCol w="4498848">
                  <a:extLst>
                    <a:ext uri="{9D8B030D-6E8A-4147-A177-3AD203B41FA5}">
                      <a16:colId xmlns:a16="http://schemas.microsoft.com/office/drawing/2014/main" val="1566409739"/>
                    </a:ext>
                  </a:extLst>
                </a:gridCol>
                <a:gridCol w="4364736">
                  <a:extLst>
                    <a:ext uri="{9D8B030D-6E8A-4147-A177-3AD203B41FA5}">
                      <a16:colId xmlns:a16="http://schemas.microsoft.com/office/drawing/2014/main" val="713551808"/>
                    </a:ext>
                  </a:extLst>
                </a:gridCol>
              </a:tblGrid>
              <a:tr h="42091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головному розпоряднику коштів, Управління земельних відносин та майнових ресурсів Коломийської міської ради, у 2023 році виконувалися заходи по 4 бюджетних програмах.</a:t>
                      </a:r>
                    </a:p>
                    <a:p>
                      <a:endParaRPr lang="uk-UA" sz="1400" dirty="0"/>
                    </a:p>
                    <a:p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Видаткова частина бюджету:</a:t>
                      </a:r>
                    </a:p>
                    <a:p>
                      <a:endParaRPr lang="uk-UA" sz="14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фонд: </a:t>
                      </a:r>
                    </a:p>
                    <a:p>
                      <a:pPr marL="0" indent="0">
                        <a:buNone/>
                      </a:pPr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uk-UA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</a:t>
                      </a: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рік – </a:t>
                      </a:r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6 452 204,00 </a:t>
                      </a:r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Касові видатки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202</a:t>
                      </a:r>
                      <a:r>
                        <a:rPr lang="en-US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рік – </a:t>
                      </a:r>
                      <a:r>
                        <a:rPr lang="en-US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892,11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грн.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Відсоток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виконання до уточненого плану на 202</a:t>
                      </a:r>
                      <a:r>
                        <a:rPr lang="en-US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рік </a:t>
                      </a:r>
                      <a:r>
                        <a:rPr lang="en-US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uk-UA" sz="1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uk-UA" sz="1400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Спеціальний фонд: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uk-UA" sz="1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</a:t>
                      </a:r>
                      <a:r>
                        <a:rPr lang="en-US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рік – </a:t>
                      </a:r>
                      <a:r>
                        <a:rPr lang="en-US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462 339,00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грн.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uk-UA" sz="1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Касові видатки на 202</a:t>
                      </a:r>
                      <a:r>
                        <a:rPr lang="en-US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рік – </a:t>
                      </a:r>
                      <a:r>
                        <a:rPr lang="en-US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447 239,00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грн.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uk-UA" sz="1400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Відсоток виконання до уточненого плану на 202</a:t>
                      </a:r>
                      <a:r>
                        <a:rPr lang="en-US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рік </a:t>
                      </a:r>
                      <a:r>
                        <a:rPr lang="en-US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r>
                        <a:rPr lang="uk-UA" sz="1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uk-UA" sz="14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Публічне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представлення інформації про виконання бюджетних програм за 202</a:t>
                      </a:r>
                      <a:r>
                        <a:rPr lang="en-US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рік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Перелік бюджетних програм по головному розпоряднику коштів – Управлінню земельних відносин та майнових ресурсів Коломийської міської ради за 202</a:t>
                      </a:r>
                      <a:r>
                        <a:rPr lang="en-US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рік: 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3610160 КФКВК 0160 «Керівництво і управління у відповідній сфері у містах (місті Києві), селищах, селах, територіальних громадах»</a:t>
                      </a:r>
                      <a:r>
                        <a:rPr lang="en-US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buAutoNum type="arabicPeriod" startAt="2"/>
                      </a:pP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3617110 КФКВК 0421 «Реалізація програми в галузі сільського господарства»</a:t>
                      </a:r>
                      <a:r>
                        <a:rPr lang="en-US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 algn="just">
                        <a:buAutoNum type="arabicPeriod" startAt="2"/>
                      </a:pP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 3617130  КФКВК  0421 «Здійснення заходів із землеустрою»;</a:t>
                      </a:r>
                    </a:p>
                    <a:p>
                      <a:pPr marL="342900" indent="-342900" algn="just">
                        <a:buAutoNum type="arabicPeriod" startAt="2"/>
                      </a:pP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3617693 КФКВК 7693 «Інші заходи, пов’язані з економічною діяльністю»</a:t>
                      </a:r>
                      <a:endParaRPr lang="uk-UA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530430"/>
                  </a:ext>
                </a:extLst>
              </a:tr>
              <a:tr h="896573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uk-UA" sz="14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uk-UA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326289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246" y="4625266"/>
            <a:ext cx="4362450" cy="22327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76717"/>
              </p:ext>
            </p:extLst>
          </p:nvPr>
        </p:nvGraphicFramePr>
        <p:xfrm>
          <a:off x="203218" y="396901"/>
          <a:ext cx="8948928" cy="5683504"/>
        </p:xfrm>
        <a:graphic>
          <a:graphicData uri="http://schemas.openxmlformats.org/drawingml/2006/table">
            <a:tbl>
              <a:tblPr firstRow="1" bandRow="1">
                <a:tableStyleId>{4EE4ACA8-B264-4951-AB7C-B23BBF3F3279}</a:tableStyleId>
              </a:tblPr>
              <a:tblGrid>
                <a:gridCol w="4096512">
                  <a:extLst>
                    <a:ext uri="{9D8B030D-6E8A-4147-A177-3AD203B41FA5}">
                      <a16:colId xmlns:a16="http://schemas.microsoft.com/office/drawing/2014/main" val="1287913921"/>
                    </a:ext>
                  </a:extLst>
                </a:gridCol>
                <a:gridCol w="4852416">
                  <a:extLst>
                    <a:ext uri="{9D8B030D-6E8A-4147-A177-3AD203B41FA5}">
                      <a16:colId xmlns:a16="http://schemas.microsoft.com/office/drawing/2014/main" val="1329379237"/>
                    </a:ext>
                  </a:extLst>
                </a:gridCol>
              </a:tblGrid>
              <a:tr h="5683504">
                <a:tc>
                  <a:txBody>
                    <a:bodyPr/>
                    <a:lstStyle/>
                    <a:p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бюджетної програми:</a:t>
                      </a:r>
                    </a:p>
                    <a:p>
                      <a:endParaRPr lang="uk-UA" sz="18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Здійснення у межах діючого законодавства України організаційно-функціональних повноважень з метою задоволення потреб та інтересів територіальної громади у сфері земельних відносин та майнових ресурсів</a:t>
                      </a:r>
                    </a:p>
                    <a:p>
                      <a:pPr algn="just"/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бюджетної програми:</a:t>
                      </a:r>
                    </a:p>
                    <a:p>
                      <a:pPr algn="just"/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«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повноважень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майнових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dirty="0"/>
                        <a:t> 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3610160 КФКВК 0160 «Керівництво і управління у відповідній сфері у містах (місті Києві), селищах, селах, територіальних громадах»</a:t>
                      </a: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2023 рік:                    Касові видатки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фонд   -    4 236 384,00 грн.      3 509 705,74 грн.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Спеціальний фонд – 53 350,00 грн.           53 350,00 грн.</a:t>
                      </a:r>
                    </a:p>
                    <a:p>
                      <a:pPr algn="l"/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На утримання штатних працівників управління земельних відносин та майнових ресурсів Коломийської </a:t>
                      </a:r>
                    </a:p>
                    <a:p>
                      <a:pPr algn="just"/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міської ради у 2023 році витрачено 3 509 705,74 грн, у тому</a:t>
                      </a:r>
                    </a:p>
                    <a:p>
                      <a:pPr algn="just"/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числі заробітна плата – 2 746 891,50 грн., з якої  обов’язкові виплати – 34,52%, стимулюючі доплати – 24,82 %, премія –  33,2 %, матеріальна допомога – 7,46 %. Нарахування на заробітну плату – 563 382,59 грн., видатки на відрядження 7 878,00 грн. Видатки на придбання предметів, матеріалів,</a:t>
                      </a:r>
                    </a:p>
                    <a:p>
                      <a:pPr algn="just"/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обладнання та інвентарю 137 546,15 грн., оплата послуг – 54 007,50 грн. </a:t>
                      </a:r>
                    </a:p>
                    <a:p>
                      <a:pPr algn="just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Видатки на придбання обладнання 53 350,00 грн.</a:t>
                      </a:r>
                    </a:p>
                    <a:p>
                      <a:pPr algn="just"/>
                      <a:endParaRPr lang="uk-UA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algn="l"/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55346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4" y="4029074"/>
            <a:ext cx="4013553" cy="2179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025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/>
        </p:nvSpPr>
        <p:spPr>
          <a:xfrm>
            <a:off x="395555" y="2188396"/>
            <a:ext cx="87484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01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411547"/>
              </p:ext>
            </p:extLst>
          </p:nvPr>
        </p:nvGraphicFramePr>
        <p:xfrm>
          <a:off x="0" y="266330"/>
          <a:ext cx="9034272" cy="6591670"/>
        </p:xfrm>
        <a:graphic>
          <a:graphicData uri="http://schemas.openxmlformats.org/drawingml/2006/table">
            <a:tbl>
              <a:tblPr firstRow="1" bandRow="1">
                <a:tableStyleId>{4EE4ACA8-B264-4951-AB7C-B23BBF3F3279}</a:tableStyleId>
              </a:tblPr>
              <a:tblGrid>
                <a:gridCol w="4135580">
                  <a:extLst>
                    <a:ext uri="{9D8B030D-6E8A-4147-A177-3AD203B41FA5}">
                      <a16:colId xmlns:a16="http://schemas.microsoft.com/office/drawing/2014/main" val="1783392089"/>
                    </a:ext>
                  </a:extLst>
                </a:gridCol>
                <a:gridCol w="4898692">
                  <a:extLst>
                    <a:ext uri="{9D8B030D-6E8A-4147-A177-3AD203B41FA5}">
                      <a16:colId xmlns:a16="http://schemas.microsoft.com/office/drawing/2014/main" val="3369142470"/>
                    </a:ext>
                  </a:extLst>
                </a:gridCol>
              </a:tblGrid>
              <a:tr h="6591670">
                <a:tc>
                  <a:txBody>
                    <a:bodyPr/>
                    <a:lstStyle/>
                    <a:p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бюджетної програми:</a:t>
                      </a:r>
                    </a:p>
                    <a:p>
                      <a:endParaRPr lang="uk-UA" sz="18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 проведення реформування земельних відносин, здійснення інвентаризації земель, створення у міській раді бази даних земельного кадастру, виготовлення новітніх електронних карт та оновлення нормативної грошової оцінки земель міста Коломиї</a:t>
                      </a:r>
                    </a:p>
                    <a:p>
                      <a:pPr algn="just"/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бюджетної програми:</a:t>
                      </a:r>
                    </a:p>
                    <a:p>
                      <a:pPr algn="just"/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 «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2021-2025 роки»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полягає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тому,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щоб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допомогою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норм,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фінансово-економічних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важелів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забезпечити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робіт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землеустрою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створити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автоматизований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власників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землі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землекористувачів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визначити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структуру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dirty="0"/>
                        <a:t> 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3617110 КФКВК 0421 «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Реалізація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сільського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господарства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just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2023 рік:           Касові видатки</a:t>
                      </a: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фонд -  1 360 180 грн.      770 470,40 грн.</a:t>
                      </a: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Спеціальний фонд – 149 489 грн.     140 589,00 грн.</a:t>
                      </a:r>
                    </a:p>
                    <a:p>
                      <a:pPr algn="l"/>
                      <a:endParaRPr lang="uk-UA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КПКВК 3617130 КФКВК 0421 «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Здійснення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заходів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землеустрою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just"/>
                      <a:endParaRPr lang="uk-UA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2023 рік:              Касові видатки</a:t>
                      </a:r>
                    </a:p>
                    <a:p>
                      <a:pPr algn="l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Спеціальний фонд – 259 500 грн.      253 300,00 грн.</a:t>
                      </a:r>
                    </a:p>
                    <a:p>
                      <a:pPr algn="just"/>
                      <a:endParaRPr lang="uk-UA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2023 році по Програмі «Розвиток земельних відносин на 2021-2025 роки» 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наступні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заходи:</a:t>
                      </a:r>
                    </a:p>
                    <a:p>
                      <a:pPr algn="just"/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Інвентаризація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земель (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правовстановлюючих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документів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об’єктами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комунальної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власності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територіальної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громади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Інвентаризація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земельзагального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користування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(парки,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сквери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зони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відпочинку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документації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землеустрою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ділянок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продаж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яких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здійснюватиметься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земельних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торгах,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технічної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документації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нормативної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грошової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оцінки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земель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населених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пунктів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територіальної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громади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Оновлення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планово-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картографічних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матеріалів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населених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пунктів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масштабів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1:2000, 1:5000,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Програмні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засоби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доступу до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державного земельного кадастру,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ведення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контролю за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використанням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охороною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земель,</a:t>
                      </a:r>
                    </a:p>
                    <a:p>
                      <a:pPr algn="just"/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Кредиторська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заборгованість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станом на 01.01.2024 року </a:t>
                      </a:r>
                      <a:r>
                        <a:rPr lang="ru-RU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складає</a:t>
                      </a:r>
                      <a:r>
                        <a:rPr lang="ru-RU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22 328 грн.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510901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" y="4817554"/>
            <a:ext cx="3982974" cy="166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1587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777" y="3966744"/>
            <a:ext cx="4374223" cy="2715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0" name="Google Shape;170;p2"/>
          <p:cNvSpPr txBox="1"/>
          <p:nvPr/>
        </p:nvSpPr>
        <p:spPr>
          <a:xfrm>
            <a:off x="395555" y="2188396"/>
            <a:ext cx="87484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01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147433"/>
              </p:ext>
            </p:extLst>
          </p:nvPr>
        </p:nvGraphicFramePr>
        <p:xfrm>
          <a:off x="0" y="0"/>
          <a:ext cx="9144000" cy="7208668"/>
        </p:xfrm>
        <a:graphic>
          <a:graphicData uri="http://schemas.openxmlformats.org/drawingml/2006/table">
            <a:tbl>
              <a:tblPr firstRow="1" bandRow="1">
                <a:tableStyleId>{4EE4ACA8-B264-4951-AB7C-B23BBF3F3279}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731432313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807854175"/>
                    </a:ext>
                  </a:extLst>
                </a:gridCol>
              </a:tblGrid>
              <a:tr h="7208668">
                <a:tc>
                  <a:txBody>
                    <a:bodyPr/>
                    <a:lstStyle/>
                    <a:p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 бюджетної програми:</a:t>
                      </a:r>
                    </a:p>
                    <a:p>
                      <a:endParaRPr lang="uk-UA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 дієвого контролю за використанням комунального майна Коломийської міської ради за цільовим призначенням, вчасне нарахування орендної плати, її стягнення та перерахування її до бюджету міської ради.</a:t>
                      </a:r>
                    </a:p>
                    <a:p>
                      <a:pPr algn="just"/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бюджетної програми:</a:t>
                      </a:r>
                    </a:p>
                    <a:p>
                      <a:pPr algn="just"/>
                      <a:endParaRPr lang="uk-UA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</a:t>
                      </a:r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Створення вільного доступу громадян до інформації щодо використання комунального майна</a:t>
                      </a:r>
                      <a:r>
                        <a:rPr lang="en-US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 2 Облік майна</a:t>
                      </a:r>
                      <a:r>
                        <a:rPr lang="en-US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3 Накопичення інформації та здійснення оперативного обліку майна.</a:t>
                      </a:r>
                    </a:p>
                    <a:p>
                      <a:pPr algn="just"/>
                      <a:endParaRPr lang="uk-UA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4 Забезпечення систематичного інформування територіальної громади про передачу майна в оренду, суборенду (оголошення, реклама у засобах масової інформації, інформація щодо майна, яке пропонується для передачі в оренду, інформація про результати проведення аукціонів на право укладання договору оренди майна).</a:t>
                      </a:r>
                      <a:endParaRPr lang="uk-UA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КПКВК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3617693 КФКВК 7693 «Інші заходи, пов’язані з економічною діяльністю»</a:t>
                      </a:r>
                    </a:p>
                    <a:p>
                      <a:endParaRPr lang="uk-UA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Уточнений план на 2023 рік:           Касові видатки</a:t>
                      </a:r>
                    </a:p>
                    <a:p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● </a:t>
                      </a:r>
                      <a:r>
                        <a:rPr lang="uk-UA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Загальний фонд – 855 640 грн.          498 715,97 грн.</a:t>
                      </a:r>
                    </a:p>
                    <a:p>
                      <a:pPr algn="just"/>
                      <a:endParaRPr lang="uk-UA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Завдяки проведеним видаткам у 2023 році є можливість забезпечити виконання цілі державної політики на досягнення яких спрямовано реалізація програми, забезпечено дієвий контроль за використанням комунального майна Коломийської міської територіальної громади.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Виготовлення технічної документації в сумі 45 580,72 грн</a:t>
                      </a:r>
                      <a:r>
                        <a:rPr lang="en-US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 інформування громадськості (оголошення у ЗМІ)  7 695,00 грн;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енергоносіїв, пов’язаних з управлінням комунального майна, в тому числі протирадіаційними укриттями та бомбосховищами в сумі 4 815,57 грн</a:t>
                      </a:r>
                      <a:r>
                        <a:rPr lang="en-US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b="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звіту про оцінку вартості на об’єкти нерухомого комунального майна 29 000,00 грн;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Утримання та поточний ремонт комунального майна, в тому числі протирадіаційних </a:t>
                      </a:r>
                      <a:r>
                        <a:rPr lang="uk-UA" b="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укриттів</a:t>
                      </a: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бомбосховищ 116 215,41 грн;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Погашення кредиторської заборгованості минулих років  280 331,63 грн;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uk-UA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внесків і платежів на утримання, експлуатацію та ремонт спільного майна в будинках об’єднань співвласників  12 077,64 грн.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150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46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/>
        </p:nvSpPr>
        <p:spPr>
          <a:xfrm>
            <a:off x="395555" y="2188396"/>
            <a:ext cx="87484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01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7728"/>
            <a:ext cx="9144000" cy="397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65741" y="849568"/>
            <a:ext cx="8408071" cy="101566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ЗА УВАГУ !</a:t>
            </a:r>
          </a:p>
        </p:txBody>
      </p:sp>
    </p:spTree>
    <p:extLst>
      <p:ext uri="{BB962C8B-B14F-4D97-AF65-F5344CB8AC3E}">
        <p14:creationId xmlns:p14="http://schemas.microsoft.com/office/powerpoint/2010/main" val="3521819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987</Words>
  <Application>Microsoft Office PowerPoint</Application>
  <PresentationFormat>Екран (4:3)</PresentationFormat>
  <Paragraphs>99</Paragraphs>
  <Slides>6</Slides>
  <Notes>6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Гритчук Уляна Миронівна</dc:creator>
  <cp:lastModifiedBy>Ірина  Михайлівна Врубель</cp:lastModifiedBy>
  <cp:revision>61</cp:revision>
  <dcterms:created xsi:type="dcterms:W3CDTF">2020-03-12T13:23:16Z</dcterms:created>
  <dcterms:modified xsi:type="dcterms:W3CDTF">2024-03-07T12:33:10Z</dcterms:modified>
</cp:coreProperties>
</file>